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0"/>
  </p:notesMasterIdLst>
  <p:sldIdLst>
    <p:sldId id="283" r:id="rId2"/>
    <p:sldId id="285" r:id="rId3"/>
    <p:sldId id="286" r:id="rId4"/>
    <p:sldId id="287" r:id="rId5"/>
    <p:sldId id="288" r:id="rId6"/>
    <p:sldId id="289" r:id="rId7"/>
    <p:sldId id="290" r:id="rId8"/>
    <p:sldId id="291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69" d="100"/>
          <a:sy n="69" d="100"/>
        </p:scale>
        <p:origin x="139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3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4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5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6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47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9144677" cy="6858000"/>
            <a:chOff x="0" y="0"/>
            <a:chExt cx="9144677" cy="6858000"/>
          </a:xfrm>
        </p:grpSpPr>
        <p:pic>
          <p:nvPicPr>
            <p:cNvPr id="8" name="Picture 7" descr="SD-PanelTitle-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1515532" y="1520422"/>
              <a:ext cx="6112935" cy="3818468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2" name="Picture 11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0" y="3128434"/>
              <a:ext cx="1664208" cy="612648"/>
            </a:xfrm>
            <a:prstGeom prst="rect">
              <a:avLst/>
            </a:prstGeom>
          </p:spPr>
        </p:pic>
        <p:pic>
          <p:nvPicPr>
            <p:cNvPr id="13" name="Picture 12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7480469" y="3128434"/>
              <a:ext cx="1664208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1934" y="1811863"/>
            <a:ext cx="5308866" cy="1515533"/>
          </a:xfrm>
        </p:spPr>
        <p:txBody>
          <a:bodyPr anchor="b">
            <a:noAutofit/>
          </a:bodyPr>
          <a:lstStyle>
            <a:lvl1pPr algn="ctr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1934" y="3598327"/>
            <a:ext cx="5308866" cy="1377651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65417" y="5054602"/>
            <a:ext cx="673276" cy="279400"/>
          </a:xfrm>
        </p:spPr>
        <p:txBody>
          <a:bodyPr/>
          <a:lstStyle/>
          <a:p>
            <a:fld id="{70BC1078-46ED-40F9-8930-935BAD7C2B02}" type="datetimeFigureOut">
              <a:rPr lang="zh-CN" altLang="en-US" smtClean="0"/>
              <a:t>2022/8/2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21934" y="5054602"/>
            <a:ext cx="4064860" cy="2794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7317" y="5054602"/>
            <a:ext cx="413483" cy="279400"/>
          </a:xfrm>
        </p:spPr>
        <p:txBody>
          <a:bodyPr/>
          <a:lstStyle/>
          <a:p>
            <a:fld id="{D5B52ADC-5BFA-4FBD-BEE2-16096B7F4166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825" y="3471329"/>
            <a:ext cx="511308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94399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t>2022/8/2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8271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8465" y="1641413"/>
            <a:ext cx="6595534" cy="1822514"/>
          </a:xfrm>
        </p:spPr>
        <p:txBody>
          <a:bodyPr anchor="b">
            <a:normAutofit/>
          </a:bodyPr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8465" y="3734859"/>
            <a:ext cx="6595534" cy="1090015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t>2022/8/2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278466" y="3599392"/>
            <a:ext cx="659553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21091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6866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152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t>2022/8/2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70116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6868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32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32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t>2022/8/2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41" name="Straight Connector 40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80106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t>2022/8/2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79734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t>2022/8/2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50512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388534"/>
            <a:ext cx="2536798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0062" y="982132"/>
            <a:ext cx="3855539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031065"/>
            <a:ext cx="2536798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t>2022/8/2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278466" y="2912533"/>
            <a:ext cx="233359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7686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883832"/>
            <a:ext cx="3632202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069" y="1032933"/>
            <a:ext cx="2929463" cy="4792136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255432"/>
            <a:ext cx="3632201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t>2022/8/2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63669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4815415"/>
            <a:ext cx="6798734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260" y="1032933"/>
            <a:ext cx="7091482" cy="33612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6" y="5382153"/>
            <a:ext cx="6798734" cy="49371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t>2022/8/2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8800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06873"/>
            <a:ext cx="6798734" cy="309786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275666"/>
            <a:ext cx="6798736" cy="160020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t>2022/8/2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5" y="4140199"/>
            <a:ext cx="66064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39604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333" y="982132"/>
            <a:ext cx="6400250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00200" y="3352799"/>
            <a:ext cx="5892798" cy="651933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3" y="4343400"/>
            <a:ext cx="6798738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t>2022/8/2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849969" y="905362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33503" y="2827870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278466" y="4140199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19196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9" y="3308581"/>
            <a:ext cx="679872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4777381"/>
            <a:ext cx="679873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t>2022/8/2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21265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9416" y="982132"/>
            <a:ext cx="632516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639312"/>
            <a:ext cx="6798730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529667"/>
            <a:ext cx="6798736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t>2022/8/2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878060" y="89689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49796" y="260772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278466" y="342900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73819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82131"/>
            <a:ext cx="6798734" cy="229446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200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566160"/>
            <a:ext cx="6798730" cy="90525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6" y="4470400"/>
            <a:ext cx="6798734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t>2022/8/2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9" y="3429000"/>
            <a:ext cx="660642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64687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5" y="2490135"/>
            <a:ext cx="6798736" cy="3385733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t>2022/8/2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60642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74076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56667" y="906873"/>
            <a:ext cx="1618930" cy="496899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7" y="906873"/>
            <a:ext cx="4915509" cy="4968993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t>2022/8/2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6245512" y="906873"/>
            <a:ext cx="0" cy="4968993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21014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152467" cy="6858000"/>
            <a:chOff x="0" y="0"/>
            <a:chExt cx="9152467" cy="6858000"/>
          </a:xfrm>
        </p:grpSpPr>
        <p:pic>
          <p:nvPicPr>
            <p:cNvPr id="8" name="Picture 7" descr="S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553888" y="542807"/>
              <a:ext cx="8039776" cy="5756392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0" y="3128434"/>
              <a:ext cx="68580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8466667" y="3128434"/>
              <a:ext cx="68580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2490135"/>
            <a:ext cx="6798736" cy="34449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56670" y="5960533"/>
            <a:ext cx="1148283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0BC1078-46ED-40F9-8930-935BAD7C2B02}" type="datetimeFigureOut">
              <a:rPr lang="zh-CN" altLang="en-US" smtClean="0"/>
              <a:t>2022/8/2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76865" y="5960533"/>
            <a:ext cx="510466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80091" y="5960533"/>
            <a:ext cx="39551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B52ADC-5BFA-4FBD-BEE2-16096B7F416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5350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6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b="1"/>
              <a:t>B.A.2nd Year </a:t>
            </a:r>
            <a:br>
              <a:rPr lang="en-US" altLang="zh-CN" b="1"/>
            </a:br>
            <a:r>
              <a:rPr lang="en-US" altLang="zh-CN" b="1"/>
              <a:t>Public Opinion and Survey Research</a:t>
            </a:r>
            <a:endParaRPr lang="en-US" altLang="zh-CN"/>
          </a:p>
        </p:txBody>
      </p:sp>
      <p:sp>
        <p:nvSpPr>
          <p:cNvPr id="1048587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CN" sz="3600"/>
              <a:t>Pols-204</a:t>
            </a:r>
            <a:endParaRPr lang="en-US" altLang="zh-CN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9" name="Title 1048648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altLang="en-US"/>
              <a:t>लोकमत</a:t>
            </a:r>
            <a:r>
              <a:rPr lang="en-US" altLang="en-US"/>
              <a:t>/</a:t>
            </a:r>
            <a:r>
              <a:rPr lang="en-IN" altLang="en-US"/>
              <a:t>जनमत</a:t>
            </a:r>
            <a:br>
              <a:rPr lang="en-US" altLang="en-US"/>
            </a:br>
            <a:r>
              <a:rPr lang="en-US" altLang="en-US" b="1"/>
              <a:t>Public Opinion</a:t>
            </a:r>
            <a:endParaRPr lang="en-IN"/>
          </a:p>
        </p:txBody>
      </p:sp>
      <p:sp>
        <p:nvSpPr>
          <p:cNvPr id="1048650" name="Subtitle 1048649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Title 104865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altLang="en-US" b="1"/>
              <a:t>अर्थ</a:t>
            </a:r>
            <a:endParaRPr lang="en-IN"/>
          </a:p>
        </p:txBody>
      </p:sp>
      <p:sp>
        <p:nvSpPr>
          <p:cNvPr id="1048652" name="Content Placeholder 104865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altLang="en-US" sz="3600"/>
              <a:t>कोई मत सही अर्थों में उस समय ही जनमत</a:t>
            </a:r>
            <a:r>
              <a:rPr lang="en-US" altLang="en-US" sz="3600"/>
              <a:t> </a:t>
            </a:r>
            <a:r>
              <a:rPr lang="en-IN" altLang="en-US" sz="3600"/>
              <a:t>बनता है जब वह संपूर्ण समाज के कल्याण की भावना से प्रेरित हो।</a:t>
            </a:r>
            <a:endParaRPr lang="en-IN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3" name="Title 104865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altLang="en-US"/>
              <a:t>जनमत</a:t>
            </a:r>
            <a:r>
              <a:rPr lang="en-US" altLang="en-US"/>
              <a:t> के मुख्य लक्षण या विशेषताएं</a:t>
            </a:r>
            <a:endParaRPr lang="en-IN"/>
          </a:p>
        </p:txBody>
      </p:sp>
      <p:sp>
        <p:nvSpPr>
          <p:cNvPr id="1048654" name="Content Placeholder 1048653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IN" altLang="en-US" sz="3600" b="1"/>
              <a:t>जनमत</a:t>
            </a:r>
            <a:r>
              <a:rPr lang="en-US" altLang="en-US" sz="3600" b="1"/>
              <a:t> </a:t>
            </a:r>
            <a:r>
              <a:rPr lang="en-IN" altLang="en-US" sz="3600" b="1"/>
              <a:t>तर्कपूर्ण</a:t>
            </a:r>
            <a:r>
              <a:rPr lang="en-US" altLang="en-US" sz="3600" b="1"/>
              <a:t> होता है</a:t>
            </a:r>
            <a:endParaRPr lang="en-IN"/>
          </a:p>
          <a:p>
            <a:endParaRPr lang="en-IN"/>
          </a:p>
          <a:p>
            <a:r>
              <a:rPr lang="en-US" altLang="en-US" sz="3600" b="1"/>
              <a:t> यह सीमित नहीं अपितु सार्वभौमिक होता है</a:t>
            </a:r>
            <a:endParaRPr lang="en-IN"/>
          </a:p>
          <a:p>
            <a:endParaRPr lang="en-IN"/>
          </a:p>
          <a:p>
            <a:r>
              <a:rPr lang="en-US" altLang="en-US" sz="3600" b="1"/>
              <a:t> यह मा</a:t>
            </a:r>
            <a:r>
              <a:rPr lang="en-IN" altLang="en-US" sz="3600" b="1"/>
              <a:t>न्</a:t>
            </a:r>
            <a:r>
              <a:rPr lang="en-US" altLang="en-US" sz="3600" b="1"/>
              <a:t>य नैतिक मूल्यों के अनुकूल होता है</a:t>
            </a:r>
            <a:endParaRPr lang="en-IN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5" name="Title 104865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48656" name="Content Placeholder 1048655"/>
          <p:cNvSpPr>
            <a:spLocks noGrp="1"/>
          </p:cNvSpPr>
          <p:nvPr>
            <p:ph idx="1"/>
          </p:nvPr>
        </p:nvSpPr>
        <p:spPr/>
        <p:txBody>
          <a:bodyPr>
            <a:normAutofit fontScale="62857" lnSpcReduction="20000"/>
          </a:bodyPr>
          <a:lstStyle/>
          <a:p>
            <a:r>
              <a:rPr lang="en-IN" altLang="en-US" sz="3600" b="1"/>
              <a:t>यह</a:t>
            </a:r>
            <a:r>
              <a:rPr lang="en-US" altLang="en-US" sz="3600" b="1"/>
              <a:t> </a:t>
            </a:r>
            <a:r>
              <a:rPr lang="en-IN" altLang="en-US" sz="3600" b="1"/>
              <a:t>केवल</a:t>
            </a:r>
            <a:r>
              <a:rPr lang="en-US" altLang="en-US" sz="3600" b="1"/>
              <a:t> राजनीतिक समस्या तक ही सीमित नहीं होता</a:t>
            </a:r>
            <a:endParaRPr lang="en-IN"/>
          </a:p>
          <a:p>
            <a:r>
              <a:rPr lang="en-US" altLang="en-US" sz="3600" b="1"/>
              <a:t> </a:t>
            </a:r>
            <a:endParaRPr lang="en-IN"/>
          </a:p>
          <a:p>
            <a:r>
              <a:rPr lang="en-IN" altLang="en-US" sz="3600" b="1"/>
              <a:t>इसका</a:t>
            </a:r>
            <a:r>
              <a:rPr lang="en-US" altLang="en-US" sz="3600" b="1"/>
              <a:t> स्वरूप नकारात्मक नहीं होता</a:t>
            </a:r>
            <a:endParaRPr lang="en-IN"/>
          </a:p>
          <a:p>
            <a:r>
              <a:rPr lang="en-US" altLang="en-US" sz="3600" b="1"/>
              <a:t> </a:t>
            </a:r>
            <a:endParaRPr lang="en-IN"/>
          </a:p>
          <a:p>
            <a:r>
              <a:rPr lang="en-IN" altLang="en-US" sz="3600" b="1"/>
              <a:t>आम</a:t>
            </a:r>
            <a:r>
              <a:rPr lang="en-US" altLang="en-US" sz="3600" b="1"/>
              <a:t> सहमति पर आधारित</a:t>
            </a:r>
            <a:endParaRPr lang="en-IN"/>
          </a:p>
          <a:p>
            <a:r>
              <a:rPr lang="en-US" altLang="en-US" sz="3600" b="1"/>
              <a:t> </a:t>
            </a:r>
            <a:endParaRPr lang="en-IN"/>
          </a:p>
          <a:p>
            <a:r>
              <a:rPr lang="en-IN" altLang="en-US" sz="3600" b="1"/>
              <a:t>अल्पसंख्यकों</a:t>
            </a:r>
            <a:r>
              <a:rPr lang="en-US" altLang="en-US" sz="3600" b="1"/>
              <a:t> से स्वीकृति</a:t>
            </a:r>
            <a:endParaRPr lang="en-IN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7" name="Title 104865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altLang="en-US"/>
              <a:t>लोकतंत्र</a:t>
            </a:r>
            <a:r>
              <a:rPr lang="en-US" altLang="en-US"/>
              <a:t> में जनमत की भूमिका</a:t>
            </a:r>
            <a:endParaRPr lang="en-IN"/>
          </a:p>
        </p:txBody>
      </p:sp>
      <p:sp>
        <p:nvSpPr>
          <p:cNvPr id="1048658" name="Content Placeholder 1048657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IN" altLang="en-US" sz="3600" b="0"/>
              <a:t>लोकतंत्र में शासन प्रणाली का मूल आधार</a:t>
            </a:r>
            <a:endParaRPr lang="en-IN"/>
          </a:p>
          <a:p>
            <a:r>
              <a:rPr lang="en-US" altLang="en-US" sz="3600" b="0"/>
              <a:t> </a:t>
            </a:r>
            <a:endParaRPr lang="en-IN"/>
          </a:p>
          <a:p>
            <a:r>
              <a:rPr lang="en-IN" altLang="en-US" sz="3600" b="0"/>
              <a:t>विधानमंडल पर</a:t>
            </a:r>
            <a:r>
              <a:rPr lang="en-US" altLang="en-US" sz="3600" b="0"/>
              <a:t> नियंत्रण स्थापित करना</a:t>
            </a:r>
            <a:endParaRPr lang="en-IN"/>
          </a:p>
          <a:p>
            <a:r>
              <a:rPr lang="en-US" altLang="en-US" sz="3600" b="0"/>
              <a:t> </a:t>
            </a:r>
            <a:endParaRPr lang="en-IN"/>
          </a:p>
          <a:p>
            <a:r>
              <a:rPr lang="en-IN" altLang="en-US" sz="3600" b="0"/>
              <a:t>कार्यपालिका</a:t>
            </a:r>
            <a:r>
              <a:rPr lang="en-US" altLang="en-US" sz="3600" b="0"/>
              <a:t> पर प्रभाव</a:t>
            </a:r>
            <a:endParaRPr lang="en-IN"/>
          </a:p>
          <a:p>
            <a:r>
              <a:rPr lang="en-US" altLang="en-US" sz="3600" b="0"/>
              <a:t> </a:t>
            </a:r>
            <a:endParaRPr lang="en-IN"/>
          </a:p>
          <a:p>
            <a:r>
              <a:rPr lang="en-IN" altLang="en-US" sz="3600" b="0"/>
              <a:t>सरकार</a:t>
            </a:r>
            <a:r>
              <a:rPr lang="en-US" altLang="en-US" sz="3600" b="0"/>
              <a:t> का मार्गदर्शन </a:t>
            </a:r>
            <a:endParaRPr lang="en-IN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9" name="Title 104865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48660" name="Content Placeholder 1048659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IN" altLang="en-US" sz="3600" b="1"/>
              <a:t>न्यायपालिका</a:t>
            </a:r>
            <a:r>
              <a:rPr lang="en-US" altLang="en-US" sz="3600" b="1"/>
              <a:t> पर प्रभाव</a:t>
            </a:r>
            <a:endParaRPr lang="en-IN"/>
          </a:p>
          <a:p>
            <a:r>
              <a:rPr lang="en-US" altLang="en-US" sz="3600" b="1"/>
              <a:t> </a:t>
            </a:r>
            <a:endParaRPr lang="en-IN"/>
          </a:p>
          <a:p>
            <a:r>
              <a:rPr lang="en-IN" altLang="en-US" sz="3600" b="1"/>
              <a:t>मौलिक</a:t>
            </a:r>
            <a:r>
              <a:rPr lang="en-US" altLang="en-US" sz="3600" b="1"/>
              <a:t> अधिकारों की रक्षा</a:t>
            </a:r>
            <a:endParaRPr lang="en-IN"/>
          </a:p>
          <a:p>
            <a:r>
              <a:rPr lang="en-US" altLang="en-US" sz="3600" b="1"/>
              <a:t> </a:t>
            </a:r>
            <a:endParaRPr lang="en-IN"/>
          </a:p>
          <a:p>
            <a:r>
              <a:rPr lang="en-IN" altLang="en-US" sz="3600" b="1"/>
              <a:t>अंतर्राष्ट्रीय</a:t>
            </a:r>
            <a:r>
              <a:rPr lang="en-US" altLang="en-US" sz="3600" b="1"/>
              <a:t> क्षेत्र में जनमत का महत्व</a:t>
            </a:r>
            <a:endParaRPr lang="en-IN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1" name="Title 104866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48662" name="Content Placeholder 104866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9600" b="1"/>
              <a:t>Thanks</a:t>
            </a:r>
            <a:endParaRPr lang="en-IN"/>
          </a:p>
          <a:p>
            <a:endParaRPr lang="en-IN"/>
          </a:p>
          <a:p>
            <a:endParaRPr lang="en-IN"/>
          </a:p>
          <a:p>
            <a:r>
              <a:rPr lang="en-US" sz="800" b="1">
                <a:solidFill>
                  <a:srgbClr val="BF0000"/>
                </a:solidFill>
              </a:rPr>
              <a:t>Sunil Sharma</a:t>
            </a:r>
            <a:endParaRPr lang="en-IN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10</TotalTime>
  <Words>140</Words>
  <Application>Microsoft Office PowerPoint</Application>
  <PresentationFormat>On-screen Show (4:3)</PresentationFormat>
  <Paragraphs>35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方正舒体</vt:lpstr>
      <vt:lpstr>Garamond</vt:lpstr>
      <vt:lpstr>Organic</vt:lpstr>
      <vt:lpstr>B.A.2nd Year  Public Opinion and Survey Research</vt:lpstr>
      <vt:lpstr>लोकमत/जनमत Public Opinion</vt:lpstr>
      <vt:lpstr>अर्थ</vt:lpstr>
      <vt:lpstr>जनमत के मुख्य लक्षण या विशेषताएं</vt:lpstr>
      <vt:lpstr>PowerPoint Presentation</vt:lpstr>
      <vt:lpstr>लोकतंत्र में जनमत की भूमिका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B.A.2nd Year  Public Opinion and Survey Research</dc:title>
  <dc:creator>Redmi Note 4</dc:creator>
  <cp:lastModifiedBy>user</cp:lastModifiedBy>
  <cp:revision>4</cp:revision>
  <dcterms:created xsi:type="dcterms:W3CDTF">2015-05-11T11:30:45Z</dcterms:created>
  <dcterms:modified xsi:type="dcterms:W3CDTF">2022-08-02T06:24:04Z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b6296abd255c49789ad7046f55a13194</vt:lpwstr>
  </property>
</Properties>
</file>